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handoutMasterIdLst>
    <p:handoutMasterId r:id="rId11"/>
  </p:handoutMasterIdLst>
  <p:sldIdLst>
    <p:sldId id="256" r:id="rId3"/>
    <p:sldId id="266" r:id="rId4"/>
    <p:sldId id="267" r:id="rId5"/>
    <p:sldId id="260" r:id="rId6"/>
    <p:sldId id="264" r:id="rId7"/>
    <p:sldId id="263" r:id="rId8"/>
    <p:sldId id="261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53254-A02F-475E-B956-523E83769007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C68F8-092C-4C25-8455-7BB66AEFB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75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61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A1FA84-E5D5-4136-B322-3CCC76B62B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0289B-B51C-4C1F-A9B0-02A6A67327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72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6D20E-5D0E-42CB-894B-55F0957126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48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EE5D8FD-F2BC-4CB0-A8DB-C12BD2FB44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9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AEF38-8B1D-4C09-BC7A-4C6FC10920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605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EC7A2-2008-41FB-A7DF-A320F9753C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76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23576-DABF-42F0-93CE-996A9E2B0A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24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BF55D-83BC-4913-94CE-BAF8346BC53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935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BE9E0-A188-4B28-AAE5-68BF35FF04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028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1E3D4-0BED-44DF-AFF4-4453DDA51A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80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59BFE-3CF7-4A4B-8FE1-F02F74B4A8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381E8-AEB3-4900-96EF-0BC8069DC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905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7205-137E-4FF3-B777-F8EB0B7BDD9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68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E2CE-9770-418C-B7DD-215175A9B2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69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B042F-9DBE-41C4-BA1B-EE36F7840E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5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89A28-9170-4806-B285-ACA5D0AF45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7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44B3-9F42-4498-BA92-BDD422AB00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63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F6FED-49A9-4A6F-96FE-889081EDF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18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9EB7-14AF-4D39-B160-2C4363066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34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07C86-6CD8-4C34-9AA9-2E830F4EB0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93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1DFA1-E020-49D6-A47C-1222E496B5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40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ACA40-A07D-46BF-A1CF-21952DF90E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929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6D2F2B-E9A8-4FDC-A5D7-1310152700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6395768-88B5-4F07-9E2E-9CC7ED112233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8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CC0099"/>
                </a:solidFill>
              </a:rPr>
              <a:t>Me llamo </a:t>
            </a:r>
            <a:r>
              <a:rPr lang="en-US" altLang="en-US" sz="3200" dirty="0" smtClean="0">
                <a:solidFill>
                  <a:srgbClr val="CC0099"/>
                </a:solidFill>
              </a:rPr>
              <a:t>____________        </a:t>
            </a:r>
            <a:r>
              <a:rPr lang="en-US" altLang="en-US" sz="3200" dirty="0">
                <a:solidFill>
                  <a:srgbClr val="CC0099"/>
                </a:solidFill>
              </a:rPr>
              <a:t>Clase </a:t>
            </a:r>
            <a:r>
              <a:rPr lang="en-US" altLang="en-US" sz="3200" dirty="0" smtClean="0">
                <a:solidFill>
                  <a:srgbClr val="CC0099"/>
                </a:solidFill>
              </a:rPr>
              <a:t>602</a:t>
            </a:r>
            <a:r>
              <a:rPr lang="en-US" altLang="en-US" sz="3200" dirty="0">
                <a:solidFill>
                  <a:srgbClr val="CC0099"/>
                </a:solidFill>
              </a:rPr>
              <a:t/>
            </a:r>
            <a:br>
              <a:rPr lang="en-US" altLang="en-US" sz="3200" dirty="0">
                <a:solidFill>
                  <a:srgbClr val="CC0099"/>
                </a:solidFill>
              </a:rPr>
            </a:br>
            <a:r>
              <a:rPr lang="en-US" altLang="en-US" sz="3200" dirty="0">
                <a:solidFill>
                  <a:srgbClr val="CC0099"/>
                </a:solidFill>
              </a:rPr>
              <a:t>La fecha es </a:t>
            </a:r>
            <a:r>
              <a:rPr lang="en-US" altLang="en-US" sz="3200">
                <a:solidFill>
                  <a:srgbClr val="CC0099"/>
                </a:solidFill>
              </a:rPr>
              <a:t>el </a:t>
            </a:r>
            <a:r>
              <a:rPr lang="en-US" altLang="en-US" sz="3200" smtClean="0">
                <a:solidFill>
                  <a:srgbClr val="CC0099"/>
                </a:solidFill>
              </a:rPr>
              <a:t>28 </a:t>
            </a:r>
            <a:r>
              <a:rPr lang="en-US" altLang="en-US" sz="3200" dirty="0">
                <a:solidFill>
                  <a:srgbClr val="CC0099"/>
                </a:solidFill>
              </a:rPr>
              <a:t>de </a:t>
            </a:r>
            <a:r>
              <a:rPr lang="en-US" altLang="en-US" sz="3200" dirty="0" err="1" smtClean="0">
                <a:solidFill>
                  <a:srgbClr val="CC0099"/>
                </a:solidFill>
              </a:rPr>
              <a:t>noviembre</a:t>
            </a:r>
            <a:r>
              <a:rPr lang="en-US" altLang="en-US" sz="3200" dirty="0" smtClean="0">
                <a:solidFill>
                  <a:srgbClr val="CC0099"/>
                </a:solidFill>
              </a:rPr>
              <a:t> </a:t>
            </a:r>
            <a:r>
              <a:rPr lang="en-US" altLang="en-US" sz="3200" dirty="0">
                <a:solidFill>
                  <a:srgbClr val="CC0099"/>
                </a:solidFill>
              </a:rPr>
              <a:t>del </a:t>
            </a:r>
            <a:r>
              <a:rPr lang="en-US" altLang="en-US" sz="3200" dirty="0" smtClean="0">
                <a:solidFill>
                  <a:srgbClr val="CC0099"/>
                </a:solidFill>
              </a:rPr>
              <a:t>2016</a:t>
            </a:r>
            <a:endParaRPr lang="en-US" altLang="en-US" sz="3200" dirty="0">
              <a:solidFill>
                <a:srgbClr val="CC0099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82296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500" dirty="0" smtClean="0">
                <a:solidFill>
                  <a:srgbClr val="FF0000"/>
                </a:solidFill>
              </a:rPr>
              <a:t>22:</a:t>
            </a:r>
            <a:r>
              <a:rPr lang="es-ES_tradnl" altLang="en-US" sz="2500" dirty="0" smtClean="0"/>
              <a:t> </a:t>
            </a:r>
            <a:r>
              <a:rPr lang="es-ES_tradnl" altLang="en-US" sz="2500" dirty="0"/>
              <a:t>¿Cómo seguimos el repaso del verbo SER?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5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500" dirty="0" err="1"/>
              <a:t>Write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the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correct</a:t>
            </a:r>
            <a:r>
              <a:rPr lang="es-ES_tradnl" altLang="en-US" sz="2500" dirty="0"/>
              <a:t> </a:t>
            </a:r>
            <a:r>
              <a:rPr lang="es-ES_tradnl" altLang="en-US" sz="2500" dirty="0" err="1"/>
              <a:t>form</a:t>
            </a:r>
            <a:r>
              <a:rPr lang="es-ES_tradnl" altLang="en-US" sz="2500" dirty="0"/>
              <a:t> of SER: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Él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Tú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Ellas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Nosotros 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Usted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Ellos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Yo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Ella 	________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500" dirty="0"/>
              <a:t>Ustedes ________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971800" y="30622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895600" y="3429000"/>
            <a:ext cx="1768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Eres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124200" y="39004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124200" y="4267200"/>
            <a:ext cx="1768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Somos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124200" y="47386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743200" y="5105400"/>
            <a:ext cx="1768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Son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743200" y="55768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Soy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895600" y="59578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124200" y="6415088"/>
            <a:ext cx="1768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6" grpId="0"/>
      <p:bldP spid="2057" grpId="0"/>
      <p:bldP spid="2058" grpId="0"/>
      <p:bldP spid="2059" grpId="0"/>
      <p:bldP spid="2060" grpId="0"/>
      <p:bldP spid="2061" grpId="0"/>
      <p:bldP spid="2062" grpId="0"/>
      <p:bldP spid="20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533400"/>
            <a:ext cx="82296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r>
              <a:rPr lang="en-US" b="1" dirty="0" smtClean="0">
                <a:solidFill>
                  <a:srgbClr val="FF0000"/>
                </a:solidFill>
              </a:rPr>
              <a:t> del </a:t>
            </a: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21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9600"/>
            <a:ext cx="8610600" cy="6019800"/>
          </a:xfrm>
        </p:spPr>
        <p:txBody>
          <a:bodyPr/>
          <a:lstStyle/>
          <a:p>
            <a:r>
              <a:rPr lang="es-ES_tradnl" sz="2800" u="sng" dirty="0" smtClean="0"/>
              <a:t>Ejercicio 11</a:t>
            </a:r>
            <a:r>
              <a:rPr lang="es-ES_tradnl" sz="2800" dirty="0" smtClean="0"/>
              <a:t> p. 36</a:t>
            </a:r>
            <a:endParaRPr lang="es-ES_tradnl" sz="2800" u="sng" dirty="0" smtClean="0"/>
          </a:p>
          <a:p>
            <a:pPr marL="0" indent="0">
              <a:buNone/>
            </a:pPr>
            <a:r>
              <a:rPr lang="es-ES_tradnl" sz="2800" dirty="0" smtClean="0">
                <a:solidFill>
                  <a:srgbClr val="CC0099"/>
                </a:solidFill>
              </a:rPr>
              <a:t>Catalina: </a:t>
            </a:r>
            <a:r>
              <a:rPr lang="es-ES_tradnl" sz="2800" dirty="0" smtClean="0"/>
              <a:t>Hola, Ricardo. ¿______ de Puerto Rico?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50"/>
                </a:solidFill>
              </a:rPr>
              <a:t>Ricardo: </a:t>
            </a:r>
            <a:r>
              <a:rPr lang="es-ES_tradnl" sz="2800" dirty="0" smtClean="0"/>
              <a:t>Si, Catalina. ______ puertorriqueño.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CC0099"/>
                </a:solidFill>
              </a:rPr>
              <a:t>Catalina:</a:t>
            </a:r>
            <a:r>
              <a:rPr lang="es-ES_tradnl" sz="2800" dirty="0" smtClean="0"/>
              <a:t> </a:t>
            </a:r>
            <a:r>
              <a:rPr lang="es-ES_tradnl" sz="2800" dirty="0"/>
              <a:t>¿</a:t>
            </a:r>
            <a:r>
              <a:rPr lang="es-ES_tradnl" sz="2800" dirty="0" smtClean="0"/>
              <a:t>_______ de San Juan?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50"/>
                </a:solidFill>
              </a:rPr>
              <a:t>Ricardo: </a:t>
            </a:r>
            <a:r>
              <a:rPr lang="es-ES_tradnl" sz="2800" dirty="0" smtClean="0"/>
              <a:t>Si, ______ de la capital.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CC0099"/>
                </a:solidFill>
              </a:rPr>
              <a:t>Catalina: </a:t>
            </a:r>
            <a:r>
              <a:rPr lang="es-ES_tradnl" sz="2800" dirty="0"/>
              <a:t>¿</a:t>
            </a:r>
            <a:r>
              <a:rPr lang="es-ES_tradnl" sz="2800" dirty="0" smtClean="0"/>
              <a:t>______ alumno en una escuela privada en San Juan?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50"/>
                </a:solidFill>
              </a:rPr>
              <a:t>Ricardo: </a:t>
            </a:r>
            <a:r>
              <a:rPr lang="es-ES_tradnl" sz="2800" dirty="0" smtClean="0"/>
              <a:t>No, _____ alumno en una escuela publica.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CC0099"/>
                </a:solidFill>
              </a:rPr>
              <a:t>Catalina: </a:t>
            </a:r>
            <a:r>
              <a:rPr lang="es-ES_tradnl" sz="2800" dirty="0"/>
              <a:t>¿</a:t>
            </a:r>
            <a:r>
              <a:rPr lang="es-ES_tradnl" sz="2800" dirty="0" smtClean="0"/>
              <a:t>______ un alumno bueno o malo?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00B050"/>
                </a:solidFill>
              </a:rPr>
              <a:t>Ricardo:</a:t>
            </a:r>
            <a:r>
              <a:rPr lang="es-ES_tradnl" sz="2800" dirty="0" smtClean="0"/>
              <a:t> ¡Oye, Catalina! Yo _____ un alumno bueno.</a:t>
            </a:r>
            <a:endParaRPr lang="es-ES_tradnl" sz="2800" dirty="0"/>
          </a:p>
        </p:txBody>
      </p:sp>
      <p:sp>
        <p:nvSpPr>
          <p:cNvPr id="4" name="Text Box 46"/>
          <p:cNvSpPr txBox="1">
            <a:spLocks noChangeArrowheads="1"/>
          </p:cNvSpPr>
          <p:nvPr/>
        </p:nvSpPr>
        <p:spPr bwMode="auto">
          <a:xfrm>
            <a:off x="5638800" y="1015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err="1" smtClean="0">
                <a:solidFill>
                  <a:srgbClr val="0070C0"/>
                </a:solidFill>
                <a:latin typeface="Times New Roman" pitchFamily="18" charset="0"/>
              </a:rPr>
              <a:t>Eres</a:t>
            </a:r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" name="Text Box 46"/>
          <p:cNvSpPr txBox="1">
            <a:spLocks noChangeArrowheads="1"/>
          </p:cNvSpPr>
          <p:nvPr/>
        </p:nvSpPr>
        <p:spPr bwMode="auto">
          <a:xfrm>
            <a:off x="5181600" y="2006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Soy</a:t>
            </a:r>
          </a:p>
        </p:txBody>
      </p:sp>
      <p:sp>
        <p:nvSpPr>
          <p:cNvPr id="6" name="Text Box 46"/>
          <p:cNvSpPr txBox="1">
            <a:spLocks noChangeArrowheads="1"/>
          </p:cNvSpPr>
          <p:nvPr/>
        </p:nvSpPr>
        <p:spPr bwMode="auto">
          <a:xfrm>
            <a:off x="3124200" y="2539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err="1" smtClean="0">
                <a:solidFill>
                  <a:srgbClr val="0070C0"/>
                </a:solidFill>
                <a:latin typeface="Times New Roman" pitchFamily="18" charset="0"/>
              </a:rPr>
              <a:t>Eres</a:t>
            </a:r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3429000" y="29966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soy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8" name="Text Box 46"/>
          <p:cNvSpPr txBox="1">
            <a:spLocks noChangeArrowheads="1"/>
          </p:cNvSpPr>
          <p:nvPr/>
        </p:nvSpPr>
        <p:spPr bwMode="auto">
          <a:xfrm>
            <a:off x="3124200" y="3530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err="1" smtClean="0">
                <a:solidFill>
                  <a:srgbClr val="0070C0"/>
                </a:solidFill>
                <a:latin typeface="Times New Roman" pitchFamily="18" charset="0"/>
              </a:rPr>
              <a:t>Eres</a:t>
            </a:r>
            <a:endParaRPr lang="en-US" altLang="en-US" sz="3200" b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9" name="Text Box 46"/>
          <p:cNvSpPr txBox="1">
            <a:spLocks noChangeArrowheads="1"/>
          </p:cNvSpPr>
          <p:nvPr/>
        </p:nvSpPr>
        <p:spPr bwMode="auto">
          <a:xfrm>
            <a:off x="3505200" y="4444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soy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10" name="Text Box 46"/>
          <p:cNvSpPr txBox="1">
            <a:spLocks noChangeArrowheads="1"/>
          </p:cNvSpPr>
          <p:nvPr/>
        </p:nvSpPr>
        <p:spPr bwMode="auto">
          <a:xfrm>
            <a:off x="3048000" y="5435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err="1" smtClean="0">
                <a:solidFill>
                  <a:srgbClr val="0070C0"/>
                </a:solidFill>
                <a:latin typeface="Times New Roman" pitchFamily="18" charset="0"/>
              </a:rPr>
              <a:t>Eres</a:t>
            </a:r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11" name="Text Box 46"/>
          <p:cNvSpPr txBox="1">
            <a:spLocks noChangeArrowheads="1"/>
          </p:cNvSpPr>
          <p:nvPr/>
        </p:nvSpPr>
        <p:spPr bwMode="auto">
          <a:xfrm>
            <a:off x="6172200" y="58922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smtClean="0">
                <a:solidFill>
                  <a:srgbClr val="0070C0"/>
                </a:solidFill>
                <a:latin typeface="Times New Roman" pitchFamily="18" charset="0"/>
              </a:rPr>
              <a:t>soy</a:t>
            </a:r>
            <a:endParaRPr lang="en-US" altLang="en-US" sz="32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85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2" t="34713" r="27491" b="9326"/>
          <a:stretch/>
        </p:blipFill>
        <p:spPr bwMode="auto">
          <a:xfrm>
            <a:off x="1143000" y="1902359"/>
            <a:ext cx="7010400" cy="449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r>
              <a:rPr lang="en-US" b="1" dirty="0" smtClean="0">
                <a:solidFill>
                  <a:srgbClr val="FF0000"/>
                </a:solidFill>
              </a:rPr>
              <a:t> del </a:t>
            </a: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21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991600" cy="4525963"/>
          </a:xfrm>
        </p:spPr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14</a:t>
            </a:r>
            <a:r>
              <a:rPr lang="en-US" dirty="0" smtClean="0"/>
              <a:t> p. 37</a:t>
            </a:r>
            <a:endParaRPr lang="en-US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3724502"/>
            <a:ext cx="2514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99"/>
                </a:solidFill>
              </a:rPr>
              <a:t>¿De </a:t>
            </a:r>
            <a:r>
              <a:rPr lang="en-US" b="1" dirty="0" err="1" smtClean="0">
                <a:solidFill>
                  <a:srgbClr val="CC0099"/>
                </a:solidFill>
              </a:rPr>
              <a:t>dónde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eres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tú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en-US" b="1" dirty="0">
              <a:solidFill>
                <a:srgbClr val="CC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3657600"/>
            <a:ext cx="3048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¿De </a:t>
            </a:r>
            <a:r>
              <a:rPr lang="en-US" b="1" dirty="0" err="1" smtClean="0">
                <a:solidFill>
                  <a:srgbClr val="00B050"/>
                </a:solidFill>
              </a:rPr>
              <a:t>dónde</a:t>
            </a:r>
            <a:r>
              <a:rPr lang="en-US" b="1" dirty="0" smtClean="0">
                <a:solidFill>
                  <a:srgbClr val="00B050"/>
                </a:solidFill>
              </a:rPr>
              <a:t> son </a:t>
            </a:r>
            <a:r>
              <a:rPr lang="en-US" b="1" dirty="0" err="1" smtClean="0">
                <a:solidFill>
                  <a:srgbClr val="00B050"/>
                </a:solidFill>
              </a:rPr>
              <a:t>ustedes</a:t>
            </a:r>
            <a:r>
              <a:rPr lang="en-US" b="1" dirty="0" smtClean="0">
                <a:solidFill>
                  <a:srgbClr val="00B050"/>
                </a:solidFill>
              </a:rPr>
              <a:t>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657600"/>
            <a:ext cx="2514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99"/>
                </a:solidFill>
              </a:rPr>
              <a:t>¿De </a:t>
            </a:r>
            <a:r>
              <a:rPr lang="en-US" b="1" dirty="0" err="1" smtClean="0">
                <a:solidFill>
                  <a:srgbClr val="CC0099"/>
                </a:solidFill>
              </a:rPr>
              <a:t>dónde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es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usted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en-US" b="1" dirty="0">
              <a:solidFill>
                <a:srgbClr val="CC00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0276" y="5943600"/>
            <a:ext cx="297032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¿De </a:t>
            </a:r>
            <a:r>
              <a:rPr lang="en-US" b="1" dirty="0" err="1" smtClean="0">
                <a:solidFill>
                  <a:srgbClr val="00B050"/>
                </a:solidFill>
              </a:rPr>
              <a:t>dónde</a:t>
            </a:r>
            <a:r>
              <a:rPr lang="en-US" b="1" dirty="0" smtClean="0">
                <a:solidFill>
                  <a:srgbClr val="00B050"/>
                </a:solidFill>
              </a:rPr>
              <a:t> son </a:t>
            </a:r>
            <a:r>
              <a:rPr lang="en-US" b="1" dirty="0" err="1" smtClean="0">
                <a:solidFill>
                  <a:srgbClr val="00B050"/>
                </a:solidFill>
              </a:rPr>
              <a:t>ustedes</a:t>
            </a:r>
            <a:r>
              <a:rPr lang="en-US" b="1" dirty="0" smtClean="0">
                <a:solidFill>
                  <a:srgbClr val="00B050"/>
                </a:solidFill>
              </a:rPr>
              <a:t>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5943600"/>
            <a:ext cx="2514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99"/>
                </a:solidFill>
              </a:rPr>
              <a:t>¿De </a:t>
            </a:r>
            <a:r>
              <a:rPr lang="en-US" b="1" dirty="0" err="1" smtClean="0">
                <a:solidFill>
                  <a:srgbClr val="CC0099"/>
                </a:solidFill>
              </a:rPr>
              <a:t>dónde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eres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tú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en-US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696200" cy="762000"/>
          </a:xfrm>
        </p:spPr>
        <p:txBody>
          <a:bodyPr/>
          <a:lstStyle/>
          <a:p>
            <a:pPr algn="ctr"/>
            <a:r>
              <a:rPr lang="en-US" altLang="en-US" b="1" dirty="0" err="1">
                <a:solidFill>
                  <a:srgbClr val="FF0000"/>
                </a:solidFill>
              </a:rPr>
              <a:t>Repaso</a:t>
            </a:r>
            <a:r>
              <a:rPr lang="en-US" altLang="en-US" b="1" dirty="0">
                <a:solidFill>
                  <a:srgbClr val="FF0000"/>
                </a:solidFill>
              </a:rPr>
              <a:t> de la </a:t>
            </a: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 </a:t>
            </a:r>
            <a:r>
              <a:rPr lang="en-US" altLang="en-US" b="1" dirty="0" smtClean="0">
                <a:solidFill>
                  <a:srgbClr val="FF0000"/>
                </a:solidFill>
              </a:rPr>
              <a:t>21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8610600" cy="5867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i="1" dirty="0"/>
              <a:t>Workbook </a:t>
            </a:r>
            <a:r>
              <a:rPr lang="en-US" altLang="en-US" i="1" dirty="0" err="1"/>
              <a:t>pagina</a:t>
            </a:r>
            <a:r>
              <a:rPr lang="en-US" altLang="en-US" i="1" dirty="0"/>
              <a:t> 1.11</a:t>
            </a:r>
          </a:p>
          <a:p>
            <a:pPr>
              <a:buFont typeface="Wingdings" pitchFamily="2" charset="2"/>
              <a:buNone/>
            </a:pPr>
            <a:r>
              <a:rPr lang="en-US" altLang="en-US" i="1" u="sng" dirty="0" err="1"/>
              <a:t>Ejercicio</a:t>
            </a:r>
            <a:r>
              <a:rPr lang="en-US" altLang="en-US" i="1" u="sng" dirty="0"/>
              <a:t> E</a:t>
            </a:r>
            <a:endParaRPr lang="en-US" altLang="en-US" i="1" dirty="0"/>
          </a:p>
          <a:p>
            <a:pPr>
              <a:buFont typeface="Wingdings" pitchFamily="2" charset="2"/>
              <a:buNone/>
            </a:pPr>
            <a:r>
              <a:rPr lang="es-ES_tradnl" altLang="en-US" i="1" dirty="0">
                <a:solidFill>
                  <a:schemeClr val="accent2"/>
                </a:solidFill>
              </a:rPr>
              <a:t>-</a:t>
            </a:r>
            <a:r>
              <a:rPr lang="es-ES_tradnl" altLang="en-US" i="1" dirty="0">
                <a:solidFill>
                  <a:srgbClr val="CC0099"/>
                </a:solidFill>
              </a:rPr>
              <a:t>Ella es </a:t>
            </a:r>
            <a:r>
              <a:rPr lang="es-ES_tradnl" altLang="en-US" i="1" dirty="0" err="1">
                <a:solidFill>
                  <a:srgbClr val="CC0099"/>
                </a:solidFill>
              </a:rPr>
              <a:t>Ines</a:t>
            </a:r>
            <a:r>
              <a:rPr lang="es-ES_tradnl" altLang="en-US" i="1" dirty="0">
                <a:solidFill>
                  <a:srgbClr val="CC0099"/>
                </a:solidFill>
              </a:rPr>
              <a:t> Villareal.  Es de Santiago de Chile. Es chilena. Es alumna en una escuela privada. Es una alumna buena y graciosa.</a:t>
            </a:r>
          </a:p>
          <a:p>
            <a:pPr>
              <a:buFont typeface="Wingdings" pitchFamily="2" charset="2"/>
              <a:buNone/>
            </a:pPr>
            <a:r>
              <a:rPr lang="en-US" altLang="en-US" i="1" dirty="0">
                <a:solidFill>
                  <a:schemeClr val="tx2"/>
                </a:solidFill>
              </a:rPr>
              <a:t>-</a:t>
            </a:r>
            <a:r>
              <a:rPr lang="en-US" altLang="en-US" i="1" dirty="0" err="1">
                <a:solidFill>
                  <a:srgbClr val="00B050"/>
                </a:solidFill>
              </a:rPr>
              <a:t>Yo</a:t>
            </a:r>
            <a:r>
              <a:rPr lang="en-US" altLang="en-US" i="1" dirty="0">
                <a:solidFill>
                  <a:srgbClr val="00B050"/>
                </a:solidFill>
              </a:rPr>
              <a:t> soy </a:t>
            </a:r>
            <a:r>
              <a:rPr lang="en-US" altLang="en-US" i="1" dirty="0" smtClean="0">
                <a:solidFill>
                  <a:srgbClr val="00B050"/>
                </a:solidFill>
              </a:rPr>
              <a:t>…...  </a:t>
            </a:r>
            <a:r>
              <a:rPr lang="en-US" altLang="en-US" i="1" dirty="0">
                <a:solidFill>
                  <a:srgbClr val="00B050"/>
                </a:solidFill>
              </a:rPr>
              <a:t>Soy </a:t>
            </a:r>
            <a:r>
              <a:rPr lang="en-US" altLang="en-US" i="1" dirty="0" smtClean="0">
                <a:solidFill>
                  <a:srgbClr val="00B050"/>
                </a:solidFill>
              </a:rPr>
              <a:t>de…... </a:t>
            </a:r>
            <a:r>
              <a:rPr lang="en-US" altLang="en-US" i="1" dirty="0">
                <a:solidFill>
                  <a:srgbClr val="00B050"/>
                </a:solidFill>
              </a:rPr>
              <a:t>Soy </a:t>
            </a:r>
            <a:r>
              <a:rPr lang="en-US" altLang="en-US" i="1" dirty="0" smtClean="0">
                <a:solidFill>
                  <a:srgbClr val="00B050"/>
                </a:solidFill>
              </a:rPr>
              <a:t>……. Soy …..   </a:t>
            </a:r>
            <a:r>
              <a:rPr lang="en-US" altLang="en-US" i="1" dirty="0" err="1" smtClean="0">
                <a:solidFill>
                  <a:srgbClr val="00B050"/>
                </a:solidFill>
              </a:rPr>
              <a:t>en</a:t>
            </a:r>
            <a:r>
              <a:rPr lang="en-US" altLang="en-US" i="1" dirty="0" smtClean="0">
                <a:solidFill>
                  <a:srgbClr val="00B050"/>
                </a:solidFill>
              </a:rPr>
              <a:t> </a:t>
            </a:r>
            <a:r>
              <a:rPr lang="en-US" altLang="en-US" i="1" dirty="0" err="1">
                <a:solidFill>
                  <a:srgbClr val="00B050"/>
                </a:solidFill>
              </a:rPr>
              <a:t>una</a:t>
            </a:r>
            <a:r>
              <a:rPr lang="en-US" altLang="en-US" i="1" dirty="0">
                <a:solidFill>
                  <a:srgbClr val="00B050"/>
                </a:solidFill>
              </a:rPr>
              <a:t> </a:t>
            </a:r>
            <a:r>
              <a:rPr lang="en-US" altLang="en-US" i="1" dirty="0" err="1">
                <a:solidFill>
                  <a:srgbClr val="00B050"/>
                </a:solidFill>
              </a:rPr>
              <a:t>escuela</a:t>
            </a:r>
            <a:r>
              <a:rPr lang="en-US" altLang="en-US" i="1" dirty="0">
                <a:solidFill>
                  <a:srgbClr val="00B050"/>
                </a:solidFill>
              </a:rPr>
              <a:t> </a:t>
            </a:r>
            <a:r>
              <a:rPr lang="en-US" altLang="en-US" i="1" dirty="0" err="1">
                <a:solidFill>
                  <a:srgbClr val="00B050"/>
                </a:solidFill>
              </a:rPr>
              <a:t>publica</a:t>
            </a:r>
            <a:r>
              <a:rPr lang="en-US" altLang="en-US" i="1" dirty="0">
                <a:solidFill>
                  <a:srgbClr val="00B050"/>
                </a:solidFill>
              </a:rPr>
              <a:t>.  Soy </a:t>
            </a:r>
            <a:r>
              <a:rPr lang="en-US" altLang="en-US" i="1" dirty="0" smtClean="0">
                <a:solidFill>
                  <a:srgbClr val="00B050"/>
                </a:solidFill>
              </a:rPr>
              <a:t>un/a </a:t>
            </a:r>
            <a:r>
              <a:rPr lang="en-US" altLang="en-US" i="1" dirty="0" err="1" smtClean="0">
                <a:solidFill>
                  <a:srgbClr val="00B050"/>
                </a:solidFill>
              </a:rPr>
              <a:t>alumno</a:t>
            </a:r>
            <a:r>
              <a:rPr lang="en-US" altLang="en-US" i="1" dirty="0" smtClean="0">
                <a:solidFill>
                  <a:srgbClr val="00B050"/>
                </a:solidFill>
              </a:rPr>
              <a:t>/a ….. y …….</a:t>
            </a:r>
            <a:endParaRPr lang="en-US" altLang="en-US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"/>
            <a:ext cx="8229600" cy="66294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i="1" u="sng" dirty="0" smtClean="0"/>
              <a:t>Ejercicio F</a:t>
            </a:r>
          </a:p>
          <a:p>
            <a:pPr marL="0" indent="0">
              <a:buNone/>
            </a:pPr>
            <a:r>
              <a:rPr lang="es-ES_tradnl" sz="2800" dirty="0" smtClean="0"/>
              <a:t>--Hola Carolina, ¿Quién ______ el muchacho?</a:t>
            </a:r>
          </a:p>
          <a:p>
            <a:pPr marL="0" indent="0">
              <a:buNone/>
            </a:pPr>
            <a:r>
              <a:rPr lang="es-ES_tradnl" sz="2800" dirty="0" smtClean="0"/>
              <a:t>--¿El muchacho alto? ________ Justo. Él ______ el amigo de Anita.</a:t>
            </a:r>
          </a:p>
          <a:p>
            <a:pPr marL="0" indent="0">
              <a:buNone/>
            </a:pPr>
            <a:r>
              <a:rPr lang="es-ES_tradnl" sz="2800" dirty="0" smtClean="0"/>
              <a:t>--Ah, él y Anita _______ amigos.</a:t>
            </a:r>
          </a:p>
          <a:p>
            <a:pPr marL="0" indent="0">
              <a:buNone/>
            </a:pPr>
            <a:r>
              <a:rPr lang="es-ES_tradnl" sz="2800" dirty="0" smtClean="0"/>
              <a:t>--Si, _______ alumnos en la Escuela Internacional.</a:t>
            </a:r>
          </a:p>
          <a:p>
            <a:pPr marL="0" indent="0">
              <a:buNone/>
            </a:pPr>
            <a:r>
              <a:rPr lang="es-ES_tradnl" sz="2800" dirty="0" smtClean="0"/>
              <a:t>--Tú también ______ alumna en la Escuela Internacional, ¿no?</a:t>
            </a:r>
          </a:p>
          <a:p>
            <a:pPr marL="0" indent="0">
              <a:buNone/>
            </a:pPr>
            <a:r>
              <a:rPr lang="es-ES_tradnl" sz="2800" dirty="0" smtClean="0"/>
              <a:t>--Si, nosotros tres _______ alumnos en la misma escuela.</a:t>
            </a:r>
          </a:p>
          <a:p>
            <a:pPr marL="0" indent="0">
              <a:buNone/>
            </a:pPr>
            <a:r>
              <a:rPr lang="es-ES_tradnl" sz="2800" dirty="0" smtClean="0"/>
              <a:t>--¿______ ustedes amigos?</a:t>
            </a:r>
          </a:p>
          <a:p>
            <a:pPr marL="0" indent="0">
              <a:buNone/>
            </a:pPr>
            <a:r>
              <a:rPr lang="es-ES_tradnl" sz="2800" dirty="0" smtClean="0"/>
              <a:t>--Si, _______ amigos buenos.</a:t>
            </a:r>
            <a:endParaRPr lang="es-ES_tradnl" sz="2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105400" y="457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rgbClr val="CC0099"/>
                </a:solidFill>
              </a:rPr>
              <a:t>es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257800" y="14160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 smtClean="0">
                <a:solidFill>
                  <a:srgbClr val="CC0099"/>
                </a:solidFill>
              </a:rPr>
              <a:t>Es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90600" y="17970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>
                <a:solidFill>
                  <a:srgbClr val="CC0099"/>
                </a:solidFill>
              </a:rPr>
              <a:t>es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962400" y="23304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smtClean="0">
                <a:solidFill>
                  <a:srgbClr val="CC0099"/>
                </a:solidFill>
              </a:rPr>
              <a:t>son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29245" y="28638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smtClean="0">
                <a:solidFill>
                  <a:srgbClr val="CC0099"/>
                </a:solidFill>
              </a:rPr>
              <a:t>son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52800" y="37782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 smtClean="0">
                <a:solidFill>
                  <a:srgbClr val="CC0099"/>
                </a:solidFill>
              </a:rPr>
              <a:t>eres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114800" y="47244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 smtClean="0">
                <a:solidFill>
                  <a:srgbClr val="CC0099"/>
                </a:solidFill>
              </a:rPr>
              <a:t>somos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560705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smtClean="0">
                <a:solidFill>
                  <a:srgbClr val="CC0099"/>
                </a:solidFill>
              </a:rPr>
              <a:t>Son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600200" y="6172200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dirty="0" err="1" smtClean="0">
                <a:solidFill>
                  <a:srgbClr val="CC0099"/>
                </a:solidFill>
              </a:rPr>
              <a:t>somos</a:t>
            </a:r>
            <a:endParaRPr lang="en-US" altLang="en-US" sz="3600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1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696200" cy="685800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2"/>
                </a:solidFill>
              </a:rPr>
              <a:t>Repaso</a:t>
            </a:r>
            <a:r>
              <a:rPr lang="en-US" altLang="en-US" dirty="0">
                <a:solidFill>
                  <a:schemeClr val="accent2"/>
                </a:solidFill>
              </a:rPr>
              <a:t> de la </a:t>
            </a:r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smtClean="0">
                <a:solidFill>
                  <a:schemeClr val="accent2"/>
                </a:solidFill>
              </a:rPr>
              <a:t>21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953000"/>
          </a:xfrm>
        </p:spPr>
        <p:txBody>
          <a:bodyPr/>
          <a:lstStyle/>
          <a:p>
            <a:pPr marL="590550" indent="-590550">
              <a:buFont typeface="Wingdings" pitchFamily="2" charset="2"/>
              <a:buNone/>
            </a:pPr>
            <a:r>
              <a:rPr lang="en-US" altLang="en-US" sz="2600" i="1" u="sng"/>
              <a:t>Ejercicio G:</a:t>
            </a:r>
            <a:endParaRPr lang="en-US" altLang="en-US" sz="2600"/>
          </a:p>
          <a:p>
            <a:pPr marL="590550" indent="-590550">
              <a:buFont typeface="Wingdings" pitchFamily="2" charset="2"/>
              <a:buAutoNum type="arabicPeriod"/>
            </a:pPr>
            <a:r>
              <a:rPr lang="en-US" altLang="en-US" sz="2600" b="1"/>
              <a:t>José/ de Guatemala</a:t>
            </a:r>
          </a:p>
          <a:p>
            <a:pPr marL="590550" indent="-590550">
              <a:buFont typeface="Wingdings" pitchFamily="2" charset="2"/>
              <a:buNone/>
            </a:pP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r>
              <a:rPr lang="en-US" altLang="en-US" sz="2600" b="1">
                <a:solidFill>
                  <a:schemeClr val="bg2"/>
                </a:solidFill>
              </a:rPr>
              <a:t>2. </a:t>
            </a:r>
            <a:r>
              <a:rPr lang="en-US" altLang="en-US" sz="2600" b="1"/>
              <a:t>yo/ alumno(a) serio(a)</a:t>
            </a:r>
          </a:p>
          <a:p>
            <a:pPr marL="590550" indent="-590550">
              <a:buFont typeface="Wingdings" pitchFamily="2" charset="2"/>
              <a:buNone/>
            </a:pP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r>
              <a:rPr lang="en-US" altLang="en-US" sz="2600" b="1">
                <a:solidFill>
                  <a:schemeClr val="bg2"/>
                </a:solidFill>
              </a:rPr>
              <a:t>3. </a:t>
            </a:r>
            <a:r>
              <a:rPr lang="en-US" altLang="en-US" sz="2600" b="1"/>
              <a:t>nosotros/ amigos buenos</a:t>
            </a:r>
          </a:p>
          <a:p>
            <a:pPr marL="590550" indent="-590550">
              <a:buFont typeface="Wingdings" pitchFamily="2" charset="2"/>
              <a:buNone/>
            </a:pP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r>
              <a:rPr lang="en-US" altLang="en-US" sz="2600" b="1">
                <a:solidFill>
                  <a:schemeClr val="bg2"/>
                </a:solidFill>
              </a:rPr>
              <a:t>4. </a:t>
            </a:r>
            <a:r>
              <a:rPr lang="en-US" altLang="en-US" sz="2600" b="1"/>
              <a:t>tú/ cómico</a:t>
            </a: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r>
              <a:rPr lang="en-US" altLang="en-US" sz="2600" b="1">
                <a:solidFill>
                  <a:schemeClr val="bg2"/>
                </a:solidFill>
              </a:rPr>
              <a:t>5. </a:t>
            </a:r>
            <a:r>
              <a:rPr lang="en-US" altLang="en-US" sz="2600" b="1"/>
              <a:t>ellas/ profesoras</a:t>
            </a: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r>
              <a:rPr lang="en-US" altLang="en-US" sz="2600" b="1">
                <a:solidFill>
                  <a:schemeClr val="bg2"/>
                </a:solidFill>
              </a:rPr>
              <a:t>6. </a:t>
            </a:r>
            <a:r>
              <a:rPr lang="en-US" altLang="en-US" sz="2600" b="1"/>
              <a:t>ustedes/ de Estados unidos.</a:t>
            </a:r>
            <a:endParaRPr lang="en-US" altLang="en-US" sz="2600" b="1">
              <a:solidFill>
                <a:schemeClr val="bg2"/>
              </a:solidFill>
            </a:endParaRPr>
          </a:p>
          <a:p>
            <a:pPr marL="590550" indent="-590550">
              <a:buFont typeface="Wingdings" pitchFamily="2" charset="2"/>
              <a:buNone/>
            </a:pPr>
            <a:endParaRPr lang="en-US" altLang="en-US" sz="2600" b="1">
              <a:solidFill>
                <a:schemeClr val="bg2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392363"/>
            <a:ext cx="457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José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de Guatemala.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62000" y="3382963"/>
            <a:ext cx="662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Yo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SOY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un alumno(a) serio(a).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85800" y="4297363"/>
            <a:ext cx="693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Nosotros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SOMOS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amigos buenos.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362200" y="4754563"/>
            <a:ext cx="457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T</a:t>
            </a:r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ú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ERES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c</a:t>
            </a:r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ómico.</a:t>
            </a:r>
            <a:endParaRPr lang="es-ES_tradnl" altLang="en-US" sz="320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505200" y="5287963"/>
            <a:ext cx="457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Ellas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SON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profesoras</a:t>
            </a:r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.</a:t>
            </a:r>
            <a:endParaRPr lang="es-ES_tradnl" altLang="en-US" sz="320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62000" y="6324600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Ustedes </a:t>
            </a:r>
            <a:r>
              <a:rPr lang="es-ES_tradnl" altLang="en-US" sz="3200" u="sng">
                <a:solidFill>
                  <a:srgbClr val="008000"/>
                </a:solidFill>
                <a:latin typeface="Arial" charset="0"/>
              </a:rPr>
              <a:t>SON</a:t>
            </a:r>
            <a:r>
              <a:rPr lang="es-ES_tradnl" altLang="en-US" sz="3200">
                <a:solidFill>
                  <a:srgbClr val="008000"/>
                </a:solidFill>
                <a:latin typeface="Arial" charset="0"/>
              </a:rPr>
              <a:t> de Estados Unidos</a:t>
            </a:r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.</a:t>
            </a:r>
            <a:endParaRPr lang="es-ES_tradnl" altLang="en-US" sz="320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52400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990600"/>
            <a:ext cx="7313613" cy="5486400"/>
          </a:xfrm>
        </p:spPr>
        <p:txBody>
          <a:bodyPr/>
          <a:lstStyle/>
          <a:p>
            <a:r>
              <a:rPr lang="en-US" altLang="en-US" dirty="0"/>
              <a:t>You are writing a note to your friend about your Spanish teacher, ME. Re-write my paragraph using the “she” form.</a:t>
            </a:r>
          </a:p>
          <a:p>
            <a:pPr>
              <a:buFont typeface="Wingdings" pitchFamily="2" charset="2"/>
              <a:buNone/>
            </a:pPr>
            <a:r>
              <a:rPr lang="en-US" altLang="en-US" i="1" dirty="0">
                <a:solidFill>
                  <a:schemeClr val="tx2"/>
                </a:solidFill>
              </a:rPr>
              <a:t>	-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Yo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soy Helen Zumaeta.  Soy de Guayaquil, Ecuador. Soy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ecuatoriana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. </a:t>
            </a:r>
            <a:r>
              <a:rPr lang="en-US" altLang="en-US" i="1" dirty="0" err="1" smtClean="0">
                <a:solidFill>
                  <a:schemeClr val="tx2"/>
                </a:solidFill>
                <a:latin typeface="Times New Roman" pitchFamily="18" charset="0"/>
              </a:rPr>
              <a:t>Yo</a:t>
            </a:r>
            <a:r>
              <a:rPr lang="en-US" altLang="en-US" i="1" dirty="0" smtClean="0">
                <a:solidFill>
                  <a:schemeClr val="tx2"/>
                </a:solidFill>
                <a:latin typeface="Times New Roman" pitchFamily="18" charset="0"/>
              </a:rPr>
              <a:t> soy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profesora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en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una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escuela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publica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.  Soy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una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profesora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baja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 y </a:t>
            </a:r>
            <a:r>
              <a:rPr lang="en-US" altLang="en-US" i="1" dirty="0" err="1">
                <a:solidFill>
                  <a:schemeClr val="tx2"/>
                </a:solidFill>
                <a:latin typeface="Times New Roman" pitchFamily="18" charset="0"/>
              </a:rPr>
              <a:t>seria</a:t>
            </a:r>
            <a:r>
              <a:rPr lang="en-US" altLang="en-US" i="1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en-US" altLang="en-US" i="1" dirty="0">
              <a:latin typeface="Times New Roman" pitchFamily="18" charset="0"/>
            </a:endParaRPr>
          </a:p>
          <a:p>
            <a:endParaRPr lang="en-US" altLang="en-US" dirty="0">
              <a:latin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76400" y="4724400"/>
            <a:ext cx="457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-Ella es Helen.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419600" y="4749225"/>
            <a:ext cx="358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Es de Guayaquil, 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371600" y="5181600"/>
            <a:ext cx="1905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Ecuador.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048000" y="5181600"/>
            <a:ext cx="3124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Es ecuatoriana.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943600" y="5181600"/>
            <a:ext cx="3276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Ella es profesora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371600" y="5587425"/>
            <a:ext cx="4572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>
                <a:solidFill>
                  <a:srgbClr val="CC0099"/>
                </a:solidFill>
                <a:latin typeface="Arial" charset="0"/>
              </a:rPr>
              <a:t>e</a:t>
            </a:r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n una escuela publica.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91200" y="5587425"/>
            <a:ext cx="3352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Es una profesora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371600" y="6096000"/>
            <a:ext cx="5562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 smtClean="0">
                <a:solidFill>
                  <a:srgbClr val="CC0099"/>
                </a:solidFill>
                <a:latin typeface="Arial" charset="0"/>
              </a:rPr>
              <a:t>baja y seria.</a:t>
            </a:r>
            <a:endParaRPr lang="es-ES_tradnl" altLang="en-US" sz="3200" dirty="0">
              <a:solidFill>
                <a:srgbClr val="CC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313612" cy="4114800"/>
          </a:xfrm>
        </p:spPr>
        <p:txBody>
          <a:bodyPr/>
          <a:lstStyle/>
          <a:p>
            <a:r>
              <a:rPr lang="en-US" dirty="0" smtClean="0"/>
              <a:t>Create your SER study chart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altLang="en-US" dirty="0"/>
              <a:t>WORKBOOK: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1.12</a:t>
            </a:r>
          </a:p>
          <a:p>
            <a:r>
              <a:rPr lang="en-US" altLang="en-US" dirty="0" smtClean="0"/>
              <a:t>FINISH your study chart and PASTE IN NOTEBOOK</a:t>
            </a:r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</a:t>
            </a:r>
            <a:endParaRPr lang="en-US" alt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20788" y="1981200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b="1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0000"/>
                </a:solidFill>
              </a:rPr>
              <a:t> #22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373724"/>
      </p:ext>
    </p:extLst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ho">
  <a:themeElements>
    <a:clrScheme name="Echo 8">
      <a:dk1>
        <a:srgbClr val="000000"/>
      </a:dk1>
      <a:lt1>
        <a:srgbClr val="FFFFFF"/>
      </a:lt1>
      <a:dk2>
        <a:srgbClr val="000000"/>
      </a:dk2>
      <a:lt2>
        <a:srgbClr val="666699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336699"/>
      </a:hlink>
      <a:folHlink>
        <a:srgbClr val="808080"/>
      </a:folHlink>
    </a:clrScheme>
    <a:fontScheme name="Ech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2324</TotalTime>
  <Words>489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Eclipse</vt:lpstr>
      <vt:lpstr>Echo</vt:lpstr>
      <vt:lpstr>Me llamo ____________        Clase 602 La fecha es el 28 de noviembre del 2016</vt:lpstr>
      <vt:lpstr>Repaso del Proposito 21</vt:lpstr>
      <vt:lpstr>Repaso del Proposito 21</vt:lpstr>
      <vt:lpstr>Repaso de la Tarea  21</vt:lpstr>
      <vt:lpstr>PowerPoint Presentation</vt:lpstr>
      <vt:lpstr>Repaso de la Tarea 21</vt:lpstr>
      <vt:lpstr>EJERCICIO:</vt:lpstr>
      <vt:lpstr>Actividad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N La fecha es el 5 de enero del 2012</dc:title>
  <dc:creator>Helen Zumaeta</dc:creator>
  <cp:lastModifiedBy>Helen Zumaeta</cp:lastModifiedBy>
  <cp:revision>16</cp:revision>
  <cp:lastPrinted>2016-11-28T17:00:01Z</cp:lastPrinted>
  <dcterms:created xsi:type="dcterms:W3CDTF">2012-01-05T14:46:19Z</dcterms:created>
  <dcterms:modified xsi:type="dcterms:W3CDTF">2016-11-28T17:07:03Z</dcterms:modified>
</cp:coreProperties>
</file>